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8" r:id="rId11"/>
    <p:sldId id="289" r:id="rId12"/>
    <p:sldId id="290" r:id="rId13"/>
    <p:sldId id="292" r:id="rId14"/>
    <p:sldId id="293" r:id="rId15"/>
    <p:sldId id="294" r:id="rId16"/>
    <p:sldId id="269" r:id="rId17"/>
    <p:sldId id="268" r:id="rId18"/>
    <p:sldId id="272" r:id="rId19"/>
    <p:sldId id="271" r:id="rId20"/>
    <p:sldId id="273" r:id="rId21"/>
    <p:sldId id="275" r:id="rId22"/>
    <p:sldId id="283" r:id="rId23"/>
    <p:sldId id="281" r:id="rId24"/>
    <p:sldId id="282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9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5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8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7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8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6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2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5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4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1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33D1-1A72-4CF1-8B71-966EBF68D2F6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F0F3B-39EB-45BB-8D4D-6ED8B7FA2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9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6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4800" y="685800"/>
            <a:ext cx="6256338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i="1">
                <a:solidFill>
                  <a:schemeClr val="accent2"/>
                </a:solidFill>
              </a:rPr>
              <a:t>The </a:t>
            </a:r>
            <a:r>
              <a:rPr lang="en-US" altLang="en-US" sz="4000" i="1">
                <a:solidFill>
                  <a:schemeClr val="accent1"/>
                </a:solidFill>
              </a:rPr>
              <a:t>vertical columns</a:t>
            </a:r>
            <a:r>
              <a:rPr lang="en-US" altLang="en-US" sz="4000" i="1">
                <a:solidFill>
                  <a:schemeClr val="accent2"/>
                </a:solidFill>
              </a:rPr>
              <a:t> of the</a:t>
            </a:r>
          </a:p>
          <a:p>
            <a:r>
              <a:rPr lang="en-US" altLang="en-US" sz="4000" i="1">
                <a:solidFill>
                  <a:schemeClr val="accent2"/>
                </a:solidFill>
              </a:rPr>
              <a:t> periodic table are called</a:t>
            </a:r>
          </a:p>
          <a:p>
            <a:r>
              <a:rPr lang="en-US" altLang="en-US" sz="4000" b="1" i="1">
                <a:solidFill>
                  <a:schemeClr val="accent2"/>
                </a:solidFill>
              </a:rPr>
              <a:t>GROUPS</a:t>
            </a:r>
            <a:r>
              <a:rPr lang="en-US" altLang="en-US" sz="4000" i="1">
                <a:solidFill>
                  <a:schemeClr val="accent2"/>
                </a:solidFill>
              </a:rPr>
              <a:t>, or </a:t>
            </a:r>
            <a:r>
              <a:rPr lang="en-US" altLang="en-US" sz="4000" b="1" i="1">
                <a:solidFill>
                  <a:schemeClr val="accent2"/>
                </a:solidFill>
              </a:rPr>
              <a:t>FAMILIES</a:t>
            </a:r>
          </a:p>
          <a:p>
            <a:r>
              <a:rPr lang="en-US" altLang="en-US" sz="4000" b="1" i="1">
                <a:solidFill>
                  <a:schemeClr val="accent2"/>
                </a:solidFill>
              </a:rPr>
              <a:t>(Numbered 1 -18)</a:t>
            </a:r>
            <a:r>
              <a:rPr lang="en-US" altLang="en-US" sz="4000" i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4981575"/>
            <a:ext cx="80391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800" i="1">
                <a:solidFill>
                  <a:schemeClr val="accent2"/>
                </a:solidFill>
              </a:rPr>
              <a:t>The elements in any group of the periodic table </a:t>
            </a:r>
          </a:p>
          <a:p>
            <a:pPr eaLnBrk="0" hangingPunct="0"/>
            <a:r>
              <a:rPr lang="en-US" altLang="en-US" sz="2800" i="1">
                <a:solidFill>
                  <a:schemeClr val="accent2"/>
                </a:solidFill>
              </a:rPr>
              <a:t>have </a:t>
            </a:r>
            <a:r>
              <a:rPr lang="en-US" altLang="en-US" sz="2800" b="1" i="1">
                <a:solidFill>
                  <a:schemeClr val="accent2"/>
                </a:solidFill>
              </a:rPr>
              <a:t>similar physical and chemical properties!</a:t>
            </a:r>
          </a:p>
        </p:txBody>
      </p:sp>
      <p:sp>
        <p:nvSpPr>
          <p:cNvPr id="11268" name="Rectangle 4" descr="image" title="image"/>
          <p:cNvSpPr>
            <a:spLocks noChangeArrowheads="1"/>
          </p:cNvSpPr>
          <p:nvPr/>
        </p:nvSpPr>
        <p:spPr bwMode="auto">
          <a:xfrm>
            <a:off x="6781800" y="381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 descr="image" title="image"/>
          <p:cNvSpPr>
            <a:spLocks noChangeArrowheads="1"/>
          </p:cNvSpPr>
          <p:nvPr/>
        </p:nvSpPr>
        <p:spPr bwMode="auto">
          <a:xfrm>
            <a:off x="6781800" y="1295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 descr="image" title="image"/>
          <p:cNvSpPr>
            <a:spLocks noChangeArrowheads="1"/>
          </p:cNvSpPr>
          <p:nvPr/>
        </p:nvSpPr>
        <p:spPr bwMode="auto">
          <a:xfrm>
            <a:off x="6781800" y="22098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 descr="image" title="image"/>
          <p:cNvSpPr>
            <a:spLocks noChangeArrowheads="1"/>
          </p:cNvSpPr>
          <p:nvPr/>
        </p:nvSpPr>
        <p:spPr bwMode="auto">
          <a:xfrm>
            <a:off x="6781800" y="3124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 descr="image" title="image"/>
          <p:cNvSpPr>
            <a:spLocks noChangeArrowheads="1"/>
          </p:cNvSpPr>
          <p:nvPr/>
        </p:nvSpPr>
        <p:spPr bwMode="auto">
          <a:xfrm>
            <a:off x="6781800" y="4038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81000" y="1301750"/>
            <a:ext cx="77279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3600" i="1">
                <a:solidFill>
                  <a:schemeClr val="accent2"/>
                </a:solidFill>
              </a:rPr>
              <a:t>The </a:t>
            </a:r>
            <a:r>
              <a:rPr lang="en-US" altLang="en-US" sz="3600" i="1">
                <a:solidFill>
                  <a:schemeClr val="accent1"/>
                </a:solidFill>
              </a:rPr>
              <a:t>horizontal rows</a:t>
            </a:r>
            <a:r>
              <a:rPr lang="en-US" altLang="en-US" sz="3600" i="1">
                <a:solidFill>
                  <a:schemeClr val="accent2"/>
                </a:solidFill>
              </a:rPr>
              <a:t> of the </a:t>
            </a:r>
          </a:p>
          <a:p>
            <a:pPr eaLnBrk="0" hangingPunct="0"/>
            <a:r>
              <a:rPr lang="en-US" altLang="en-US" sz="3600" i="1">
                <a:solidFill>
                  <a:schemeClr val="accent2"/>
                </a:solidFill>
              </a:rPr>
              <a:t>Periodic Table are called</a:t>
            </a:r>
          </a:p>
          <a:p>
            <a:pPr eaLnBrk="0" hangingPunct="0"/>
            <a:r>
              <a:rPr lang="en-US" altLang="en-US" sz="3600" b="1" i="1">
                <a:solidFill>
                  <a:schemeClr val="accent2"/>
                </a:solidFill>
              </a:rPr>
              <a:t>PERIODS (Numbered 1 -7,</a:t>
            </a:r>
          </a:p>
          <a:p>
            <a:pPr eaLnBrk="0" hangingPunct="0"/>
            <a:r>
              <a:rPr lang="en-US" altLang="en-US" sz="3600" b="1" i="1">
                <a:solidFill>
                  <a:schemeClr val="accent2"/>
                </a:solidFill>
              </a:rPr>
              <a:t>the Principal Quantum Number, n)</a:t>
            </a:r>
            <a:r>
              <a:rPr lang="en-US" altLang="en-US" sz="3600" i="1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245" name="Rectangle 5" descr="image" title="image"/>
          <p:cNvSpPr>
            <a:spLocks noChangeArrowheads="1"/>
          </p:cNvSpPr>
          <p:nvPr/>
        </p:nvSpPr>
        <p:spPr bwMode="auto">
          <a:xfrm>
            <a:off x="8382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 descr="image" title="image"/>
          <p:cNvSpPr>
            <a:spLocks noChangeArrowheads="1"/>
          </p:cNvSpPr>
          <p:nvPr/>
        </p:nvSpPr>
        <p:spPr bwMode="auto">
          <a:xfrm>
            <a:off x="17526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 descr="image" title="image"/>
          <p:cNvSpPr>
            <a:spLocks noChangeArrowheads="1"/>
          </p:cNvSpPr>
          <p:nvPr/>
        </p:nvSpPr>
        <p:spPr bwMode="auto">
          <a:xfrm>
            <a:off x="26670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 descr="image" title="image"/>
          <p:cNvSpPr>
            <a:spLocks noChangeArrowheads="1"/>
          </p:cNvSpPr>
          <p:nvPr/>
        </p:nvSpPr>
        <p:spPr bwMode="auto">
          <a:xfrm>
            <a:off x="35814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 descr="image" title="image"/>
          <p:cNvSpPr>
            <a:spLocks noChangeArrowheads="1"/>
          </p:cNvSpPr>
          <p:nvPr/>
        </p:nvSpPr>
        <p:spPr bwMode="auto">
          <a:xfrm>
            <a:off x="44958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 descr="image" title="image"/>
          <p:cNvSpPr>
            <a:spLocks noChangeArrowheads="1"/>
          </p:cNvSpPr>
          <p:nvPr/>
        </p:nvSpPr>
        <p:spPr bwMode="auto">
          <a:xfrm>
            <a:off x="54102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 descr="image" title="image"/>
          <p:cNvSpPr>
            <a:spLocks noChangeArrowheads="1"/>
          </p:cNvSpPr>
          <p:nvPr/>
        </p:nvSpPr>
        <p:spPr bwMode="auto">
          <a:xfrm>
            <a:off x="6324600" y="4800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0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300">
                <a:solidFill>
                  <a:schemeClr val="accent2"/>
                </a:solidFill>
                <a:latin typeface="Comic Sans MS" pitchFamily="66" charset="0"/>
              </a:rPr>
              <a:t>Additional Information</a:t>
            </a:r>
            <a:br>
              <a:rPr lang="en-US" altLang="en-US" sz="430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200">
                <a:solidFill>
                  <a:schemeClr val="accent2"/>
                </a:solidFill>
                <a:latin typeface="Comic Sans MS" pitchFamily="66" charset="0"/>
              </a:rPr>
              <a:t>(Colors refer to our text only.)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Metals (Lithium)</a:t>
            </a:r>
          </a:p>
          <a:p>
            <a:r>
              <a:rPr lang="en-US" altLang="en-US" dirty="0">
                <a:solidFill>
                  <a:srgbClr val="9A7D00"/>
                </a:solidFill>
                <a:latin typeface="Comic Sans MS" pitchFamily="66" charset="0"/>
              </a:rPr>
              <a:t>Nonmetals (Oxygen)</a:t>
            </a:r>
          </a:p>
          <a:p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Semimetals (Metalloids) (Silicon)</a:t>
            </a:r>
          </a:p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Phase @20°C</a:t>
            </a:r>
          </a:p>
          <a:p>
            <a:pPr lvl="1"/>
            <a:r>
              <a:rPr lang="en-US" altLang="en-US" b="1" dirty="0">
                <a:solidFill>
                  <a:schemeClr val="tx2"/>
                </a:solidFill>
                <a:latin typeface="Comic Sans MS" pitchFamily="66" charset="0"/>
              </a:rPr>
              <a:t>Solid (Carbon)</a:t>
            </a:r>
          </a:p>
          <a:p>
            <a:pPr lvl="1"/>
            <a:r>
              <a:rPr lang="en-US" altLang="en-US" b="1" dirty="0">
                <a:solidFill>
                  <a:srgbClr val="009900"/>
                </a:solidFill>
                <a:latin typeface="Comic Sans MS" pitchFamily="66" charset="0"/>
              </a:rPr>
              <a:t>Liquid (Bromine)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  <a:latin typeface="Comic Sans MS" pitchFamily="66" charset="0"/>
              </a:rPr>
              <a:t>Gas (Hydrogen)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85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500" b="0" i="1">
                <a:solidFill>
                  <a:schemeClr val="accent2"/>
                </a:solidFill>
                <a:latin typeface="Comic Sans MS" pitchFamily="66" charset="0"/>
              </a:rPr>
              <a:t>s-, p-, d-, f-Block</a:t>
            </a:r>
            <a:r>
              <a:rPr lang="en-US" altLang="en-US" sz="3500" b="0">
                <a:solidFill>
                  <a:schemeClr val="accent2"/>
                </a:solidFill>
                <a:latin typeface="Comic Sans MS" pitchFamily="66" charset="0"/>
              </a:rPr>
              <a:t> Elements</a:t>
            </a:r>
            <a:br>
              <a:rPr lang="en-US" altLang="en-US" sz="3500" b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000" b="0">
                <a:solidFill>
                  <a:schemeClr val="accent2"/>
                </a:solidFill>
                <a:latin typeface="Comic Sans MS" pitchFamily="66" charset="0"/>
              </a:rPr>
              <a:t>(See page 171 of text.)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9A7D00"/>
                </a:solidFill>
                <a:latin typeface="Comic Sans MS" pitchFamily="66" charset="0"/>
              </a:rPr>
              <a:t>s-Block: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 H, He, Groups 1 &amp; 2.  Note the s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or s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2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electron configuration.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p-Block: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 Groups 13 – 18.  Note the p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to p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6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electron configuration.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CC0099"/>
                </a:solidFill>
                <a:latin typeface="Comic Sans MS" pitchFamily="66" charset="0"/>
              </a:rPr>
              <a:t>d-Block: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 Groups 3 – 12.  Note that d-orbitals fill, d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– d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10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electron configuration.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9A7D00"/>
                </a:solidFill>
                <a:latin typeface="Comic Sans MS" pitchFamily="66" charset="0"/>
              </a:rPr>
              <a:t>f-Block: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 Elements below the main body of the Periodic Table.  Note that f-orbitals fill, f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1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 – f</a:t>
            </a:r>
            <a:r>
              <a:rPr lang="en-US" altLang="en-US" baseline="30000" dirty="0">
                <a:solidFill>
                  <a:schemeClr val="accent2"/>
                </a:solidFill>
                <a:latin typeface="Comic Sans MS" pitchFamily="66" charset="0"/>
              </a:rPr>
              <a:t>14</a:t>
            </a:r>
            <a:r>
              <a:rPr lang="en-US" altLang="en-US" dirty="0">
                <a:solidFill>
                  <a:schemeClr val="accent2"/>
                </a:solidFill>
                <a:latin typeface="Comic Sans MS" pitchFamily="66" charset="0"/>
              </a:rPr>
              <a:t>, but not always in order.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55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latin typeface="Comic Sans MS" pitchFamily="66" charset="0"/>
              </a:rPr>
              <a:t>Sections of the Periodic Table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10137"/>
          </a:xfrm>
        </p:spPr>
        <p:txBody>
          <a:bodyPr/>
          <a:lstStyle/>
          <a:p>
            <a: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  <a:t>The “s” and “p” Block elements</a:t>
            </a:r>
            <a:b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  <a:t>are called</a:t>
            </a:r>
            <a:b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b="1" i="1">
                <a:solidFill>
                  <a:schemeClr val="tx2"/>
                </a:solidFill>
                <a:latin typeface="Comic Sans MS" pitchFamily="66" charset="0"/>
              </a:rPr>
              <a:t>“REPRESENTATIVE ELEMENTS.”</a:t>
            </a:r>
          </a:p>
          <a:p>
            <a: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  <a:t>Group 1:  Alkali Metals</a:t>
            </a:r>
            <a:b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800" i="1">
                <a:solidFill>
                  <a:schemeClr val="accent2"/>
                </a:solidFill>
                <a:latin typeface="Comic Sans MS" pitchFamily="66" charset="0"/>
              </a:rPr>
              <a:t>What feature do they share?</a:t>
            </a:r>
          </a:p>
          <a:p>
            <a: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  <a:t>Group 2: Alkaline Earth Metals</a:t>
            </a:r>
            <a: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800" i="1">
                <a:solidFill>
                  <a:schemeClr val="accent2"/>
                </a:solidFill>
                <a:latin typeface="Comic Sans MS" pitchFamily="66" charset="0"/>
              </a:rPr>
              <a:t>What feature do they share?</a:t>
            </a:r>
          </a:p>
          <a:p>
            <a: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  <a:t>Groups 3 -12: Transition Metals</a:t>
            </a:r>
            <a: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800" i="1">
                <a:solidFill>
                  <a:schemeClr val="accent2"/>
                </a:solidFill>
                <a:latin typeface="Comic Sans MS" pitchFamily="66" charset="0"/>
              </a:rPr>
              <a:t>How are they alike?</a:t>
            </a:r>
          </a:p>
        </p:txBody>
      </p:sp>
    </p:spTree>
    <p:extLst>
      <p:ext uri="{BB962C8B-B14F-4D97-AF65-F5344CB8AC3E}">
        <p14:creationId xmlns:p14="http://schemas.microsoft.com/office/powerpoint/2010/main" val="31807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latin typeface="Comic Sans MS" pitchFamily="66" charset="0"/>
              </a:rPr>
              <a:t>Sections of the Periodic Table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  <a:t>InnerTransition Metals</a:t>
            </a:r>
            <a:b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800" i="1">
                <a:solidFill>
                  <a:schemeClr val="accent2"/>
                </a:solidFill>
              </a:rPr>
              <a:t>Also called the “rare-earth” elements.</a:t>
            </a:r>
          </a:p>
          <a:p>
            <a: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  <a:t>Group 17:  Halogens</a:t>
            </a:r>
            <a:b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800" i="1">
                <a:solidFill>
                  <a:schemeClr val="accent2"/>
                </a:solidFill>
                <a:latin typeface="Comic Sans MS" pitchFamily="66" charset="0"/>
              </a:rPr>
              <a:t>What do these elements have in common?</a:t>
            </a:r>
          </a:p>
          <a:p>
            <a:r>
              <a:rPr lang="en-US" altLang="en-US" sz="3400" i="1">
                <a:solidFill>
                  <a:schemeClr val="accent2"/>
                </a:solidFill>
                <a:latin typeface="Comic Sans MS" pitchFamily="66" charset="0"/>
              </a:rPr>
              <a:t>Group 18:  Noble Gases</a:t>
            </a:r>
            <a: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altLang="en-US" i="1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altLang="en-US" sz="2800" i="1">
                <a:solidFill>
                  <a:schemeClr val="accent2"/>
                </a:solidFill>
                <a:latin typeface="Comic Sans MS" pitchFamily="66" charset="0"/>
              </a:rPr>
              <a:t>And these?</a:t>
            </a:r>
          </a:p>
        </p:txBody>
      </p:sp>
    </p:spTree>
    <p:extLst>
      <p:ext uri="{BB962C8B-B14F-4D97-AF65-F5344CB8AC3E}">
        <p14:creationId xmlns:p14="http://schemas.microsoft.com/office/powerpoint/2010/main" val="31877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3CC6C-AD7D-4940-BEFA-57F74742BB9C}" type="slidenum">
              <a:rPr lang="en-US" altLang="en-US">
                <a:solidFill>
                  <a:schemeClr val="tx1"/>
                </a:solidFill>
              </a:rPr>
              <a:pPr/>
              <a:t>16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887538" y="2263775"/>
            <a:ext cx="53689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437" name="Picture 5" descr="Antoine Lavoisier " title="Antoine Lavoisier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4000"/>
            <a:ext cx="227012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chemeClr val="accent2"/>
                </a:solidFill>
              </a:rPr>
              <a:t>Antoine </a:t>
            </a:r>
            <a:r>
              <a:rPr lang="en-US" altLang="en-US" b="1" dirty="0">
                <a:solidFill>
                  <a:schemeClr val="accent2"/>
                </a:solidFill>
              </a:rPr>
              <a:t>L</a:t>
            </a:r>
            <a:r>
              <a:rPr lang="en-US" altLang="en-US" dirty="0">
                <a:solidFill>
                  <a:schemeClr val="accent2"/>
                </a:solidFill>
              </a:rPr>
              <a:t>avoisier </a:t>
            </a:r>
            <a:r>
              <a:rPr lang="en-US" altLang="en-US" sz="2800" dirty="0">
                <a:solidFill>
                  <a:schemeClr val="accent2"/>
                </a:solidFill>
              </a:rPr>
              <a:t>(1743 - 1794) 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98525" y="4629150"/>
            <a:ext cx="67976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 smtClean="0">
                <a:latin typeface="Verdana" pitchFamily="34" charset="0"/>
              </a:rPr>
              <a:t>Lavoisier completed a series of experiments like those we completed in unit 1 mass change lab, and like those in this unit’s Dalton’s Playhouse.  From which he concluded:</a:t>
            </a:r>
            <a:endParaRPr lang="en-US" altLang="en-US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11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0095-3898-4923-85CD-EE59C7138BD1}" type="slidenum">
              <a:rPr lang="en-US" altLang="en-US">
                <a:solidFill>
                  <a:schemeClr val="tx1"/>
                </a:solidFill>
              </a:rPr>
              <a:pPr/>
              <a:t>17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1600200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chemeClr val="accent2"/>
                </a:solidFill>
              </a:rPr>
              <a:t>Based on his series of experiments, </a:t>
            </a:r>
            <a:r>
              <a:rPr lang="en-US" altLang="en-US" b="1" dirty="0" smtClean="0">
                <a:solidFill>
                  <a:schemeClr val="accent2"/>
                </a:solidFill>
              </a:rPr>
              <a:t>L</a:t>
            </a:r>
            <a:r>
              <a:rPr lang="en-US" altLang="en-US" sz="3600" dirty="0" smtClean="0">
                <a:solidFill>
                  <a:schemeClr val="accent2"/>
                </a:solidFill>
              </a:rPr>
              <a:t>avoisier proposed…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153400" cy="33528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The </a:t>
            </a:r>
            <a:r>
              <a:rPr lang="en-US" altLang="en-US" b="1">
                <a:solidFill>
                  <a:schemeClr val="accent2"/>
                </a:solidFill>
              </a:rPr>
              <a:t>Law of Conservation of Mass.</a:t>
            </a:r>
            <a:r>
              <a:rPr lang="en-US" altLang="en-US" sz="3600"/>
              <a:t> </a:t>
            </a:r>
          </a:p>
          <a:p>
            <a:r>
              <a:rPr lang="en-US" altLang="en-US" sz="2800"/>
              <a:t>"Nothing is created, either in the operations of art or in those of nature, and </a:t>
            </a:r>
            <a:r>
              <a:rPr lang="en-US" altLang="en-US" sz="2800" i="1"/>
              <a:t>it may be considered as a general principle that in every operation there exists an equal quantity of matter before and after the operation</a:t>
            </a:r>
            <a:r>
              <a:rPr lang="en-US" altLang="en-US" sz="280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18421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6FF2E-4651-4ED8-ADC0-BCA3EE9685E2}" type="slidenum">
              <a:rPr lang="en-US" altLang="en-US">
                <a:solidFill>
                  <a:schemeClr val="tx1"/>
                </a:solidFill>
              </a:rPr>
              <a:pPr/>
              <a:t>18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9458" name="Rectangle 2" descr="Joseph Louis Proust  " title="Joseph Louis Proust  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r>
              <a:rPr lang="en-US" altLang="en-US" sz="3200" b="1" dirty="0"/>
              <a:t>Joseph Louis </a:t>
            </a:r>
            <a:r>
              <a:rPr lang="en-US" altLang="en-US" sz="3200" b="1" dirty="0" smtClean="0"/>
              <a:t>Proust</a:t>
            </a:r>
            <a:r>
              <a:rPr lang="en-US" altLang="en-US" sz="3600" b="1" dirty="0" smtClean="0"/>
              <a:t>  </a:t>
            </a:r>
            <a:r>
              <a:rPr lang="en-US" altLang="en-US" sz="2800" b="1" dirty="0"/>
              <a:t>(1754 – 1826)</a:t>
            </a:r>
          </a:p>
        </p:txBody>
      </p:sp>
      <p:pic>
        <p:nvPicPr>
          <p:cNvPr id="19462" name="Picture 6" descr="Joseph Louis Proust  " title="Joseph Louis Proust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63" y="1828800"/>
            <a:ext cx="2522537" cy="298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79243" y="4904396"/>
            <a:ext cx="75599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Proust observed that water, no matter its source always  has a composition of 88.9% oxygen and 11.1% hydrogen (by mass) .  He noted that other known compounds also have characteristic mass composition.  Mass composition is a characteristic property of compounds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961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A599-A1A3-43C8-A21B-56F862023D23}" type="slidenum">
              <a:rPr lang="en-US" altLang="en-US">
                <a:solidFill>
                  <a:schemeClr val="tx1"/>
                </a:solidFill>
              </a:rPr>
              <a:pPr/>
              <a:t>19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752600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chemeClr val="accent2"/>
                </a:solidFill>
              </a:rPr>
              <a:t>From his series of experiments, Proust, proposed…</a:t>
            </a:r>
            <a:endParaRPr lang="en-US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8077200" cy="3581400"/>
          </a:xfrm>
        </p:spPr>
        <p:txBody>
          <a:bodyPr/>
          <a:lstStyle/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r>
              <a:rPr lang="en-US" altLang="en-US" dirty="0" smtClean="0"/>
              <a:t>T</a:t>
            </a:r>
            <a:r>
              <a:rPr lang="en-US" altLang="en-US" sz="2800" dirty="0" smtClean="0"/>
              <a:t>he </a:t>
            </a:r>
            <a:r>
              <a:rPr lang="en-US" altLang="en-US" b="1" dirty="0">
                <a:solidFill>
                  <a:schemeClr val="accent2"/>
                </a:solidFill>
              </a:rPr>
              <a:t>Law of Definite Compositions</a:t>
            </a:r>
            <a:r>
              <a:rPr lang="en-US" altLang="en-US" dirty="0" smtClean="0">
                <a:solidFill>
                  <a:schemeClr val="accent2"/>
                </a:solidFill>
              </a:rPr>
              <a:t>.</a:t>
            </a:r>
            <a:endParaRPr lang="en-US" altLang="en-US" sz="36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altLang="en-US" sz="2800" dirty="0"/>
              <a:t>“The proportion by mass of the elements in a given compound is always the same.”</a:t>
            </a:r>
            <a:endParaRPr lang="en-US" alt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6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tmFilter="0,0; .5, 1; 1, 1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observations of the glass Hoffman apparatus in the fume hood.</a:t>
            </a:r>
          </a:p>
          <a:p>
            <a:r>
              <a:rPr lang="en-US" dirty="0" smtClean="0"/>
              <a:t>Record your observations in words and pictures in your notebook.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44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35B9-36BF-40AB-BDD4-20E867BA740C}" type="slidenum">
              <a:rPr lang="en-US" altLang="en-US">
                <a:solidFill>
                  <a:schemeClr val="tx1"/>
                </a:solidFill>
              </a:rPr>
              <a:pPr/>
              <a:t>20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altLang="en-US" sz="3200" b="1" dirty="0"/>
              <a:t>But a </a:t>
            </a:r>
            <a:r>
              <a:rPr lang="en-US" altLang="en-US" sz="3200" b="1" dirty="0">
                <a:solidFill>
                  <a:schemeClr val="accent2"/>
                </a:solidFill>
              </a:rPr>
              <a:t>controversy</a:t>
            </a:r>
            <a:r>
              <a:rPr lang="en-US" altLang="en-US" sz="3200" b="1" dirty="0"/>
              <a:t> arose between </a:t>
            </a:r>
            <a:r>
              <a:rPr lang="en-US" altLang="en-US" sz="3200" b="1" dirty="0" smtClean="0"/>
              <a:t>Proust </a:t>
            </a:r>
            <a:r>
              <a:rPr lang="en-US" altLang="en-US" sz="3200" b="1" dirty="0"/>
              <a:t>and Claude </a:t>
            </a:r>
            <a:r>
              <a:rPr lang="en-US" altLang="en-US" sz="3200" b="1" dirty="0" err="1" smtClean="0"/>
              <a:t>Berthollet</a:t>
            </a:r>
            <a:r>
              <a:rPr lang="en-US" altLang="en-US" sz="3200" b="1" dirty="0" smtClean="0"/>
              <a:t>.</a:t>
            </a:r>
            <a:endParaRPr lang="en-US" altLang="en-US" sz="32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3352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Each announced contradictory laws around 1800.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Proust:</a:t>
            </a:r>
            <a:r>
              <a:rPr lang="en-US" altLang="en-US" dirty="0"/>
              <a:t>  Elements combine to form compounds in a </a:t>
            </a:r>
            <a:r>
              <a:rPr lang="en-US" altLang="en-US" u="sng" dirty="0"/>
              <a:t>fixed proportion</a:t>
            </a:r>
            <a:r>
              <a:rPr lang="en-US" altLang="en-US" dirty="0"/>
              <a:t> by weight.</a:t>
            </a:r>
          </a:p>
          <a:p>
            <a:pPr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</a:rPr>
              <a:t>Berthollet</a:t>
            </a:r>
            <a:r>
              <a:rPr lang="en-US" altLang="en-US" dirty="0">
                <a:solidFill>
                  <a:schemeClr val="accent2"/>
                </a:solidFill>
              </a:rPr>
              <a:t>:</a:t>
            </a:r>
            <a:r>
              <a:rPr lang="en-US" altLang="en-US" dirty="0"/>
              <a:t>  Elements combine to form compounds in </a:t>
            </a:r>
            <a:r>
              <a:rPr lang="en-US" altLang="en-US" u="sng" dirty="0"/>
              <a:t>variable ratios</a:t>
            </a:r>
            <a:r>
              <a:rPr lang="en-US" altLang="en-US" dirty="0" smtClean="0"/>
              <a:t>. </a:t>
            </a:r>
            <a:r>
              <a:rPr lang="en-US" altLang="en-US" dirty="0" smtClean="0">
                <a:solidFill>
                  <a:srgbClr val="C00000"/>
                </a:solidFill>
              </a:rPr>
              <a:t>(The law of multiple proportions)</a:t>
            </a:r>
            <a:endParaRPr lang="en-US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6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600" decel="100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3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600" decel="100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3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600" decel="100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4B3D-7001-434C-9C70-535AAA98E3C1}" type="slidenum">
              <a:rPr lang="en-US" altLang="en-US">
                <a:solidFill>
                  <a:schemeClr val="tx1"/>
                </a:solidFill>
              </a:rPr>
              <a:pPr/>
              <a:t>21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600200"/>
          </a:xfrm>
        </p:spPr>
        <p:txBody>
          <a:bodyPr/>
          <a:lstStyle/>
          <a:p>
            <a:r>
              <a:rPr lang="en-US" altLang="en-US" sz="3600" b="1" dirty="0"/>
              <a:t>Along came </a:t>
            </a:r>
            <a:r>
              <a:rPr lang="en-US" altLang="en-US" sz="3600" b="1" dirty="0" err="1" smtClean="0"/>
              <a:t>Amedeo</a:t>
            </a:r>
            <a:r>
              <a:rPr lang="en-US" altLang="en-US" sz="3600" b="1" dirty="0" smtClean="0"/>
              <a:t> Avogadro</a:t>
            </a:r>
            <a:r>
              <a:rPr lang="en-US" altLang="en-US" sz="4800" b="1" dirty="0" smtClean="0"/>
              <a:t> </a:t>
            </a:r>
            <a:r>
              <a:rPr lang="en-US" altLang="en-US" sz="3200" b="1" dirty="0"/>
              <a:t>who suggested…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5562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“Equal volumes of all gases at the same temperature and pressure contain the same number of molecules.” (</a:t>
            </a:r>
            <a:r>
              <a:rPr lang="en-US" altLang="en-US" u="sng"/>
              <a:t>Avogadro's Principle</a:t>
            </a:r>
            <a:r>
              <a:rPr lang="en-US" altLang="en-US"/>
              <a:t>)</a:t>
            </a:r>
          </a:p>
        </p:txBody>
      </p:sp>
      <p:pic>
        <p:nvPicPr>
          <p:cNvPr id="23557" name="Picture 5" descr="Amedeo Avogadro " title="Amedeo Avogadro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05000"/>
            <a:ext cx="2582863" cy="313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483350" y="5181600"/>
            <a:ext cx="2051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Verdana" pitchFamily="34" charset="0"/>
              </a:rPr>
              <a:t>(1776 – 1856)</a:t>
            </a:r>
          </a:p>
        </p:txBody>
      </p:sp>
    </p:spTree>
    <p:extLst>
      <p:ext uri="{BB962C8B-B14F-4D97-AF65-F5344CB8AC3E}">
        <p14:creationId xmlns:p14="http://schemas.microsoft.com/office/powerpoint/2010/main" val="254070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9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9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allAtOnce"/>
      <p:bldP spid="235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John Dalton (1766-1826) pulled together all of these observations into one unifying theory.</a:t>
            </a:r>
            <a:endParaRPr lang="en-US" dirty="0"/>
          </a:p>
        </p:txBody>
      </p:sp>
      <p:pic>
        <p:nvPicPr>
          <p:cNvPr id="4" name="Picture 4" descr="image" title="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56991"/>
            <a:ext cx="7442799" cy="4480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046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76716-DDF9-4953-9C86-B0D65BBEB0F8}" type="slidenum">
              <a:rPr lang="en-US" altLang="en-US">
                <a:solidFill>
                  <a:schemeClr val="tx1"/>
                </a:solidFill>
              </a:rPr>
              <a:pPr/>
              <a:t>23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228600"/>
            <a:ext cx="7848600" cy="1143000"/>
          </a:xfrm>
        </p:spPr>
        <p:txBody>
          <a:bodyPr/>
          <a:lstStyle/>
          <a:p>
            <a:r>
              <a:rPr lang="en-US" altLang="en-US" sz="3200" b="1"/>
              <a:t>Dalton’s Atomic Theory (1803)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77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Elements are made of tiny indestructible </a:t>
            </a:r>
            <a:r>
              <a:rPr lang="en-US" altLang="en-US" sz="2400" i="1" dirty="0"/>
              <a:t>atoms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Atoms of a given element are identical.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Atoms of different elements have different masses and properties</a:t>
            </a:r>
            <a:r>
              <a:rPr lang="en-US" altLang="en-US" sz="2400" dirty="0" smtClean="0"/>
              <a:t>.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Atoms only combine in small, whole number ratios such as 1:1, 1:2, 2:3, etc.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Chemical reactions are the rearrangements of atoms.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Atoms are neither created nor destroyed in chemical reactions.</a:t>
            </a:r>
          </a:p>
        </p:txBody>
      </p:sp>
    </p:spTree>
    <p:extLst>
      <p:ext uri="{BB962C8B-B14F-4D97-AF65-F5344CB8AC3E}">
        <p14:creationId xmlns:p14="http://schemas.microsoft.com/office/powerpoint/2010/main" val="174589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E8F6-A02D-40BE-917C-0B1A7D1D7076}" type="slidenum">
              <a:rPr lang="en-US" altLang="en-US">
                <a:solidFill>
                  <a:schemeClr val="tx1"/>
                </a:solidFill>
              </a:rPr>
              <a:pPr/>
              <a:t>24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Most of Dalton’s Atomic Theory survived the ‘test of time,’ except…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Elements are made of tiny indestructible atoms.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We now know that nuclear explosions actually destroy atoms, releasing energy by Einstein’s famous equation, E = mc</a:t>
            </a:r>
            <a:r>
              <a:rPr lang="en-US" altLang="en-US" sz="2400" baseline="30000"/>
              <a:t>2</a:t>
            </a:r>
            <a:r>
              <a:rPr lang="en-US" altLang="en-US" sz="240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 </a:t>
            </a:r>
            <a:r>
              <a:rPr lang="en-US" altLang="en-US" sz="2800">
                <a:solidFill>
                  <a:srgbClr val="FF0000"/>
                </a:solidFill>
              </a:rPr>
              <a:t>Atoms of the same element are identical, with the same properties (including their weight).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We now know this is incorrect, but in 1803 the concept of </a:t>
            </a:r>
            <a:r>
              <a:rPr lang="en-US" altLang="en-US" sz="2400" u="sng"/>
              <a:t>isotopes</a:t>
            </a:r>
            <a:r>
              <a:rPr lang="en-US" altLang="en-US" sz="2400"/>
              <a:t> was still over 100 years in the future.</a:t>
            </a:r>
          </a:p>
          <a:p>
            <a:pPr>
              <a:lnSpc>
                <a:spcPct val="80000"/>
              </a:lnSpc>
            </a:pPr>
            <a:endParaRPr lang="en-US" altLang="en-US" sz="2800" b="1"/>
          </a:p>
        </p:txBody>
      </p:sp>
    </p:spTree>
    <p:extLst>
      <p:ext uri="{BB962C8B-B14F-4D97-AF65-F5344CB8AC3E}">
        <p14:creationId xmlns:p14="http://schemas.microsoft.com/office/powerpoint/2010/main" val="34783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compound formulas from gas volumes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gases combine, we use the simple whole number ratios of the combining volumes to determine formulas.</a:t>
            </a:r>
          </a:p>
          <a:p>
            <a:r>
              <a:rPr lang="en-US" dirty="0" smtClean="0"/>
              <a:t>Review Worksheet 2.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33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compound formulas from mass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Mass ratios are not simple whole number ratios.  For example the following two compounds are formed between Oxygen and carbon is only approximately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gO</a:t>
            </a:r>
            <a:r>
              <a:rPr lang="en-US" dirty="0"/>
              <a:t> </a:t>
            </a:r>
            <a:r>
              <a:rPr lang="en-US" dirty="0" smtClean="0"/>
              <a:t>: 3 </a:t>
            </a:r>
            <a:r>
              <a:rPr lang="en-US" dirty="0" err="1" smtClean="0"/>
              <a:t>gC</a:t>
            </a:r>
            <a:r>
              <a:rPr lang="en-US" dirty="0" smtClean="0"/>
              <a:t> for compound A</a:t>
            </a:r>
          </a:p>
          <a:p>
            <a:pPr lvl="1"/>
            <a:r>
              <a:rPr lang="en-US" dirty="0" smtClean="0"/>
              <a:t>8 </a:t>
            </a:r>
            <a:r>
              <a:rPr lang="en-US" dirty="0" err="1" smtClean="0"/>
              <a:t>gO</a:t>
            </a:r>
            <a:r>
              <a:rPr lang="en-US" dirty="0"/>
              <a:t> </a:t>
            </a:r>
            <a:r>
              <a:rPr lang="en-US" dirty="0" smtClean="0"/>
              <a:t>: 3 </a:t>
            </a:r>
            <a:r>
              <a:rPr lang="en-US" dirty="0" err="1" smtClean="0"/>
              <a:t>gC</a:t>
            </a:r>
            <a:r>
              <a:rPr lang="en-US" dirty="0" smtClean="0"/>
              <a:t> for compound B</a:t>
            </a:r>
          </a:p>
          <a:p>
            <a:r>
              <a:rPr lang="en-US" dirty="0" smtClean="0"/>
              <a:t>However the ratio between the two numbers is a simple whole number ratio. </a:t>
            </a:r>
          </a:p>
          <a:p>
            <a:pPr lvl="1"/>
            <a:r>
              <a:rPr lang="en-US" dirty="0" smtClean="0"/>
              <a:t>1 O/C in compound A  :  2 O/C in compound B</a:t>
            </a:r>
          </a:p>
          <a:p>
            <a:r>
              <a:rPr lang="en-US" dirty="0" smtClean="0"/>
              <a:t>Conclusion: If Oxygen has a slightly larger mass than Carbon, by the ratio of 4/3,  then compound B has twice as much Oxygen for each Carbon as compound A</a:t>
            </a:r>
          </a:p>
          <a:p>
            <a:r>
              <a:rPr lang="en-US" dirty="0" smtClean="0"/>
              <a:t>Compound A is CO and compound B is CO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2084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With this lesson, students should be able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Distinguish pure substances from compounds by:</a:t>
            </a:r>
          </a:p>
          <a:p>
            <a:pPr lvl="1"/>
            <a:r>
              <a:rPr lang="en-US" dirty="0" smtClean="0"/>
              <a:t>Separation techniques</a:t>
            </a:r>
          </a:p>
          <a:p>
            <a:pPr lvl="1"/>
            <a:r>
              <a:rPr lang="en-US" dirty="0" smtClean="0"/>
              <a:t>Composition</a:t>
            </a:r>
          </a:p>
          <a:p>
            <a:pPr lvl="1"/>
            <a:r>
              <a:rPr lang="en-US" dirty="0" smtClean="0"/>
              <a:t>Characteristic properties</a:t>
            </a:r>
          </a:p>
          <a:p>
            <a:pPr lvl="1"/>
            <a:r>
              <a:rPr lang="en-US" dirty="0" smtClean="0"/>
              <a:t>Particles models</a:t>
            </a:r>
          </a:p>
          <a:p>
            <a:r>
              <a:rPr lang="en-US" dirty="0" smtClean="0"/>
              <a:t>Cite evidence of “compounded” matter</a:t>
            </a:r>
          </a:p>
          <a:p>
            <a:r>
              <a:rPr lang="en-US" dirty="0" smtClean="0"/>
              <a:t>Describe evidence for the elemental composition of water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341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observing the </a:t>
            </a:r>
            <a:r>
              <a:rPr lang="en-US" dirty="0" err="1" smtClean="0"/>
              <a:t>hoffman</a:t>
            </a:r>
            <a:r>
              <a:rPr lang="en-US" dirty="0" smtClean="0"/>
              <a:t> apparatus in class, or on video, answer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evidence do we have that water is ‘compounded’ of simpler particles, not a mixture of simpler particles?</a:t>
            </a:r>
          </a:p>
          <a:p>
            <a:r>
              <a:rPr lang="en-US" dirty="0" smtClean="0"/>
              <a:t>What evidence can we use to identify the ‘elemental’ particles that make up water?</a:t>
            </a:r>
          </a:p>
          <a:p>
            <a:r>
              <a:rPr lang="en-US" dirty="0" smtClean="0"/>
              <a:t>What evidence do we have to identify the ratio of those simpler particles in compounded water</a:t>
            </a:r>
          </a:p>
          <a:p>
            <a:r>
              <a:rPr lang="en-US" dirty="0" smtClean="0"/>
              <a:t>Draw a particle diagram to represent the decomposition of water, based on the evidence you’ve described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7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your particle diagram (</a:t>
            </a:r>
            <a:r>
              <a:rPr lang="en-US" dirty="0" err="1" smtClean="0"/>
              <a:t>decompostion</a:t>
            </a:r>
            <a:r>
              <a:rPr lang="en-US" dirty="0" smtClean="0"/>
              <a:t> of water)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your drawing reflect the conservation of matter?</a:t>
            </a:r>
          </a:p>
          <a:p>
            <a:r>
              <a:rPr lang="en-US" dirty="0" smtClean="0"/>
              <a:t>Does your drawing accurately show the relative combining volumes?</a:t>
            </a:r>
          </a:p>
          <a:p>
            <a:r>
              <a:rPr lang="en-US" dirty="0" smtClean="0"/>
              <a:t>Does your drawing accurately show everything else we know about the behavior of gases at equal temperatures with equal pressures?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 the reaction of Hydrogen and Bromine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Hydrogen is a low density colorless gas which reacts violently with oxygen.</a:t>
            </a:r>
          </a:p>
          <a:p>
            <a:r>
              <a:rPr lang="en-US" dirty="0" smtClean="0"/>
              <a:t>Bromine is a high density red gas which is not particularly reactive with oxygen.</a:t>
            </a:r>
          </a:p>
          <a:p>
            <a:r>
              <a:rPr lang="en-US" dirty="0" smtClean="0"/>
              <a:t>Hydrogen bromide is a transparent water soluble gas which reacts with metals, but not with oxygen.</a:t>
            </a:r>
          </a:p>
          <a:p>
            <a:r>
              <a:rPr lang="en-US" dirty="0" smtClean="0"/>
              <a:t>Hydrogen and bromine react in a 1:1 particle to particle ratio to form hydrogen bromide.  Use particle drawings to predict the gas volumes (hydrogen and bromine) required to produce 2 liters of </a:t>
            </a:r>
            <a:r>
              <a:rPr lang="en-US" dirty="0" err="1" smtClean="0"/>
              <a:t>HBr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7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untested assumptions have you made in constructing your particle model?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3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 particle models to test the following variant assumptions about hydrogen and bromine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if hydrogen forms diatomic particles, represented as “H-H” instead of “H        </a:t>
            </a:r>
            <a:r>
              <a:rPr lang="en-US" dirty="0" err="1" smtClean="0"/>
              <a:t>H</a:t>
            </a:r>
            <a:r>
              <a:rPr lang="en-US" dirty="0" smtClean="0"/>
              <a:t>”?</a:t>
            </a:r>
          </a:p>
          <a:p>
            <a:r>
              <a:rPr lang="en-US" dirty="0" smtClean="0"/>
              <a:t>What if bromine forms diatomic particles, represented as Br-Br instead of “Br      </a:t>
            </a:r>
            <a:r>
              <a:rPr lang="en-US" dirty="0" err="1" smtClean="0"/>
              <a:t>Br</a:t>
            </a:r>
            <a:r>
              <a:rPr lang="en-US" dirty="0" smtClean="0"/>
              <a:t>”?</a:t>
            </a:r>
          </a:p>
          <a:p>
            <a:r>
              <a:rPr lang="en-US" dirty="0" smtClean="0"/>
              <a:t>What if both gases form diatomic particles?</a:t>
            </a:r>
          </a:p>
          <a:p>
            <a:r>
              <a:rPr lang="en-US" dirty="0" smtClean="0"/>
              <a:t>Draw particle models based on each of these assumptions, to predict the combining volumes of hydrogen and bromine gas required to make two volumes of hydrogen bromide.</a:t>
            </a:r>
          </a:p>
        </p:txBody>
      </p:sp>
    </p:spTree>
    <p:extLst>
      <p:ext uri="{BB962C8B-B14F-4D97-AF65-F5344CB8AC3E}">
        <p14:creationId xmlns:p14="http://schemas.microsoft.com/office/powerpoint/2010/main" val="2162615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volume of hydrogen reacts with 1 volume of bromine to form 2 volumes of hydrogen bromide.</a:t>
            </a:r>
          </a:p>
          <a:p>
            <a:r>
              <a:rPr lang="en-US" dirty="0" smtClean="0"/>
              <a:t>Is this observation consistent with one of your predictions?  Which one?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7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1209</Words>
  <Application>Microsoft Office PowerPoint</Application>
  <PresentationFormat>On-screen Show (4:3)</PresentationFormat>
  <Paragraphs>117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Comic Sans MS</vt:lpstr>
      <vt:lpstr>Verdana</vt:lpstr>
      <vt:lpstr>Office Theme</vt:lpstr>
      <vt:lpstr>PowerPoint Presentation</vt:lpstr>
      <vt:lpstr>Do Now</vt:lpstr>
      <vt:lpstr>With this lesson, students should be able to:</vt:lpstr>
      <vt:lpstr>After observing the hoffman apparatus in class, or on video, answer the following</vt:lpstr>
      <vt:lpstr>Check your particle diagram (decompostion of water)</vt:lpstr>
      <vt:lpstr>Consider the reaction of Hydrogen and Bromine</vt:lpstr>
      <vt:lpstr>Experimental results</vt:lpstr>
      <vt:lpstr>Draw particle models to test the following variant assumptions about hydrogen and bromine gas</vt:lpstr>
      <vt:lpstr>PowerPoint Presentation</vt:lpstr>
      <vt:lpstr>PowerPoint Presentation</vt:lpstr>
      <vt:lpstr>PowerPoint Presentation</vt:lpstr>
      <vt:lpstr>Additional Information (Colors refer to our text only.)</vt:lpstr>
      <vt:lpstr>s-, p-, d-, f-Block Elements (See page 171 of text.)</vt:lpstr>
      <vt:lpstr>Sections of the Periodic Table</vt:lpstr>
      <vt:lpstr>Sections of the Periodic Table</vt:lpstr>
      <vt:lpstr>Antoine Lavoisier (1743 - 1794) </vt:lpstr>
      <vt:lpstr>Based on his series of experiments, Lavoisier proposed… </vt:lpstr>
      <vt:lpstr>Joseph Louis Proust  (1754 – 1826)</vt:lpstr>
      <vt:lpstr>From his series of experiments, Proust, proposed…</vt:lpstr>
      <vt:lpstr>But a controversy arose between Proust and Claude Berthollet.</vt:lpstr>
      <vt:lpstr>Along came Amedeo Avogadro who suggested…</vt:lpstr>
      <vt:lpstr>John Dalton (1766-1826) pulled together all of these observations into one unifying theory.</vt:lpstr>
      <vt:lpstr>Dalton’s Atomic Theory (1803)</vt:lpstr>
      <vt:lpstr>Most of Dalton’s Atomic Theory survived the ‘test of time,’ except…</vt:lpstr>
      <vt:lpstr>Determining compound formulas from gas volumes</vt:lpstr>
      <vt:lpstr>Determining compound formulas from mass ratios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English, David</dc:creator>
  <cp:lastModifiedBy>Swerdlow, Greg</cp:lastModifiedBy>
  <cp:revision>10</cp:revision>
  <dcterms:created xsi:type="dcterms:W3CDTF">2014-02-20T15:17:50Z</dcterms:created>
  <dcterms:modified xsi:type="dcterms:W3CDTF">2023-06-05T16:14:26Z</dcterms:modified>
</cp:coreProperties>
</file>